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2" r:id="rId4"/>
    <p:sldId id="273" r:id="rId5"/>
    <p:sldId id="274" r:id="rId6"/>
    <p:sldId id="275" r:id="rId7"/>
    <p:sldId id="257" r:id="rId8"/>
    <p:sldId id="258" r:id="rId9"/>
    <p:sldId id="259" r:id="rId10"/>
    <p:sldId id="260" r:id="rId11"/>
    <p:sldId id="270" r:id="rId12"/>
    <p:sldId id="261" r:id="rId13"/>
    <p:sldId id="271" r:id="rId14"/>
    <p:sldId id="262" r:id="rId15"/>
    <p:sldId id="263" r:id="rId16"/>
    <p:sldId id="264" r:id="rId17"/>
    <p:sldId id="265" r:id="rId18"/>
    <p:sldId id="266" r:id="rId19"/>
    <p:sldId id="267" r:id="rId20"/>
    <p:sldId id="268" r:id="rId21"/>
    <p:sldId id="269" r:id="rId22"/>
    <p:sldId id="276" r:id="rId23"/>
    <p:sldId id="277" r:id="rId24"/>
    <p:sldId id="278" r:id="rId25"/>
    <p:sldId id="279" r:id="rId26"/>
    <p:sldId id="280" r:id="rId27"/>
    <p:sldId id="283" r:id="rId28"/>
    <p:sldId id="282"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97AEE8-BE5A-4D79-AFE6-9168E22B0B48}"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282829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7AEE8-BE5A-4D79-AFE6-9168E22B0B48}"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394848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7AEE8-BE5A-4D79-AFE6-9168E22B0B48}"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78699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7AEE8-BE5A-4D79-AFE6-9168E22B0B48}"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209415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97AEE8-BE5A-4D79-AFE6-9168E22B0B48}"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220751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97AEE8-BE5A-4D79-AFE6-9168E22B0B48}"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406534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97AEE8-BE5A-4D79-AFE6-9168E22B0B48}"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270213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7AEE8-BE5A-4D79-AFE6-9168E22B0B48}" type="datetimeFigureOut">
              <a:rPr lang="en-US" smtClean="0"/>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265420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7AEE8-BE5A-4D79-AFE6-9168E22B0B48}"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271565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97AEE8-BE5A-4D79-AFE6-9168E22B0B48}"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360414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97AEE8-BE5A-4D79-AFE6-9168E22B0B48}"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9CAF2-63FE-47F8-843F-68F74FDE4977}" type="slidenum">
              <a:rPr lang="en-US" smtClean="0"/>
              <a:t>‹#›</a:t>
            </a:fld>
            <a:endParaRPr lang="en-US"/>
          </a:p>
        </p:txBody>
      </p:sp>
    </p:spTree>
    <p:extLst>
      <p:ext uri="{BB962C8B-B14F-4D97-AF65-F5344CB8AC3E}">
        <p14:creationId xmlns:p14="http://schemas.microsoft.com/office/powerpoint/2010/main" val="258941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7AEE8-BE5A-4D79-AFE6-9168E22B0B48}" type="datetimeFigureOut">
              <a:rPr lang="en-US" smtClean="0"/>
              <a:t>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9CAF2-63FE-47F8-843F-68F74FDE4977}" type="slidenum">
              <a:rPr lang="en-US" smtClean="0"/>
              <a:t>‹#›</a:t>
            </a:fld>
            <a:endParaRPr lang="en-US"/>
          </a:p>
        </p:txBody>
      </p:sp>
    </p:spTree>
    <p:extLst>
      <p:ext uri="{BB962C8B-B14F-4D97-AF65-F5344CB8AC3E}">
        <p14:creationId xmlns:p14="http://schemas.microsoft.com/office/powerpoint/2010/main" val="3109878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ws.noaa.gov/nw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osha.gov/pls/oshaweb/owadisp.show_document?p_id=3359&amp;p_table=OSHAC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Winter Weather Tips</a:t>
            </a:r>
            <a:endParaRPr lang="en-US" dirty="0"/>
          </a:p>
        </p:txBody>
      </p:sp>
      <p:sp>
        <p:nvSpPr>
          <p:cNvPr id="3" name="Subtitle 2"/>
          <p:cNvSpPr>
            <a:spLocks noGrp="1"/>
          </p:cNvSpPr>
          <p:nvPr>
            <p:ph type="subTitle" idx="1"/>
          </p:nvPr>
        </p:nvSpPr>
        <p:spPr/>
        <p:txBody>
          <a:bodyPr/>
          <a:lstStyle/>
          <a:p>
            <a:r>
              <a:rPr lang="en-US" dirty="0" smtClean="0"/>
              <a:t>Mariana Patton</a:t>
            </a:r>
          </a:p>
          <a:p>
            <a:r>
              <a:rPr lang="en-US" dirty="0" smtClean="0"/>
              <a:t>Upper Valley Career Center Adult Division</a:t>
            </a:r>
            <a:endParaRPr lang="en-US" dirty="0"/>
          </a:p>
        </p:txBody>
      </p:sp>
      <p:pic>
        <p:nvPicPr>
          <p:cNvPr id="4" name="Picture 3"/>
          <p:cNvPicPr>
            <a:picLocks noChangeAspect="1"/>
          </p:cNvPicPr>
          <p:nvPr/>
        </p:nvPicPr>
        <p:blipFill>
          <a:blip r:embed="rId2"/>
          <a:stretch>
            <a:fillRect/>
          </a:stretch>
        </p:blipFill>
        <p:spPr>
          <a:xfrm>
            <a:off x="622663" y="4715690"/>
            <a:ext cx="4119698" cy="1830977"/>
          </a:xfrm>
          <a:prstGeom prst="rect">
            <a:avLst/>
          </a:prstGeom>
        </p:spPr>
      </p:pic>
      <p:pic>
        <p:nvPicPr>
          <p:cNvPr id="5" name="Picture 4"/>
          <p:cNvPicPr>
            <a:picLocks noChangeAspect="1"/>
          </p:cNvPicPr>
          <p:nvPr/>
        </p:nvPicPr>
        <p:blipFill>
          <a:blip r:embed="rId3"/>
          <a:stretch>
            <a:fillRect/>
          </a:stretch>
        </p:blipFill>
        <p:spPr>
          <a:xfrm>
            <a:off x="7757705" y="493896"/>
            <a:ext cx="3390900" cy="1819275"/>
          </a:xfrm>
          <a:prstGeom prst="rect">
            <a:avLst/>
          </a:prstGeom>
        </p:spPr>
      </p:pic>
    </p:spTree>
    <p:extLst>
      <p:ext uri="{BB962C8B-B14F-4D97-AF65-F5344CB8AC3E}">
        <p14:creationId xmlns:p14="http://schemas.microsoft.com/office/powerpoint/2010/main" val="210665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Controls</a:t>
            </a:r>
            <a:endParaRPr lang="en-US" dirty="0"/>
          </a:p>
        </p:txBody>
      </p:sp>
      <p:sp>
        <p:nvSpPr>
          <p:cNvPr id="3" name="Content Placeholder 2"/>
          <p:cNvSpPr>
            <a:spLocks noGrp="1"/>
          </p:cNvSpPr>
          <p:nvPr>
            <p:ph idx="1"/>
          </p:nvPr>
        </p:nvSpPr>
        <p:spPr/>
        <p:txBody>
          <a:bodyPr/>
          <a:lstStyle/>
          <a:p>
            <a:endParaRPr lang="en-US" dirty="0" smtClean="0"/>
          </a:p>
          <a:p>
            <a:r>
              <a:rPr lang="en-US" dirty="0" smtClean="0"/>
              <a:t>Engineering </a:t>
            </a:r>
            <a:r>
              <a:rPr lang="en-US" dirty="0"/>
              <a:t>controls can be effective in reducing the risk of cold stress. </a:t>
            </a:r>
            <a:endParaRPr lang="en-US" dirty="0" smtClean="0"/>
          </a:p>
          <a:p>
            <a:r>
              <a:rPr lang="en-US" dirty="0" smtClean="0"/>
              <a:t>For </a:t>
            </a:r>
            <a:r>
              <a:rPr lang="en-US" dirty="0"/>
              <a:t>example, radiant heaters may be used to warm workplaces like outdoor security stations. If possible, employers should shield work areas from drafts or wind to reduce wind chill.</a:t>
            </a:r>
          </a:p>
          <a:p>
            <a:endParaRPr lang="en-US" dirty="0"/>
          </a:p>
        </p:txBody>
      </p:sp>
    </p:spTree>
    <p:extLst>
      <p:ext uri="{BB962C8B-B14F-4D97-AF65-F5344CB8AC3E}">
        <p14:creationId xmlns:p14="http://schemas.microsoft.com/office/powerpoint/2010/main" val="325153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Controls</a:t>
            </a:r>
            <a:endParaRPr lang="en-US" dirty="0"/>
          </a:p>
        </p:txBody>
      </p:sp>
      <p:sp>
        <p:nvSpPr>
          <p:cNvPr id="3" name="Content Placeholder 2"/>
          <p:cNvSpPr>
            <a:spLocks noGrp="1"/>
          </p:cNvSpPr>
          <p:nvPr>
            <p:ph idx="1"/>
          </p:nvPr>
        </p:nvSpPr>
        <p:spPr/>
        <p:txBody>
          <a:bodyPr/>
          <a:lstStyle/>
          <a:p>
            <a:pPr lvl="0"/>
            <a:endParaRPr lang="en-US" dirty="0" smtClean="0">
              <a:solidFill>
                <a:prstClr val="black"/>
              </a:solidFill>
            </a:endParaRPr>
          </a:p>
          <a:p>
            <a:pPr lvl="0"/>
            <a:r>
              <a:rPr lang="en-US" dirty="0" smtClean="0">
                <a:solidFill>
                  <a:prstClr val="black"/>
                </a:solidFill>
              </a:rPr>
              <a:t>Employers </a:t>
            </a:r>
            <a:r>
              <a:rPr lang="en-US" dirty="0">
                <a:solidFill>
                  <a:prstClr val="black"/>
                </a:solidFill>
              </a:rPr>
              <a:t>should use engineering controls to protect workers from other winter weather related </a:t>
            </a:r>
            <a:r>
              <a:rPr lang="en-US" dirty="0" smtClean="0">
                <a:solidFill>
                  <a:prstClr val="black"/>
                </a:solidFill>
              </a:rPr>
              <a:t>hazards</a:t>
            </a:r>
          </a:p>
          <a:p>
            <a:pPr lvl="0"/>
            <a:endParaRPr lang="en-US" dirty="0" smtClean="0">
              <a:solidFill>
                <a:prstClr val="black"/>
              </a:solidFill>
            </a:endParaRPr>
          </a:p>
          <a:p>
            <a:pPr lvl="0"/>
            <a:r>
              <a:rPr lang="en-US" dirty="0">
                <a:solidFill>
                  <a:prstClr val="black"/>
                </a:solidFill>
              </a:rPr>
              <a:t>F</a:t>
            </a:r>
            <a:r>
              <a:rPr lang="en-US" dirty="0" smtClean="0">
                <a:solidFill>
                  <a:prstClr val="black"/>
                </a:solidFill>
              </a:rPr>
              <a:t>or </a:t>
            </a:r>
            <a:r>
              <a:rPr lang="en-US" dirty="0">
                <a:solidFill>
                  <a:prstClr val="black"/>
                </a:solidFill>
              </a:rPr>
              <a:t>example, aerial lifts or ladders can be used for safely applying de-icing materials to roofs, to protect workers from the hazard of falling through sky lights.</a:t>
            </a:r>
          </a:p>
          <a:p>
            <a:endParaRPr lang="en-US" dirty="0"/>
          </a:p>
        </p:txBody>
      </p:sp>
    </p:spTree>
    <p:extLst>
      <p:ext uri="{BB962C8B-B14F-4D97-AF65-F5344CB8AC3E}">
        <p14:creationId xmlns:p14="http://schemas.microsoft.com/office/powerpoint/2010/main" val="332299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Controls</a:t>
            </a:r>
            <a:endParaRPr lang="en-US" dirty="0"/>
          </a:p>
        </p:txBody>
      </p:sp>
      <p:sp>
        <p:nvSpPr>
          <p:cNvPr id="3" name="Content Placeholder 2"/>
          <p:cNvSpPr>
            <a:spLocks noGrp="1"/>
          </p:cNvSpPr>
          <p:nvPr>
            <p:ph idx="1"/>
          </p:nvPr>
        </p:nvSpPr>
        <p:spPr/>
        <p:txBody>
          <a:bodyPr>
            <a:normAutofit/>
          </a:bodyPr>
          <a:lstStyle/>
          <a:p>
            <a:r>
              <a:rPr lang="en-US" dirty="0"/>
              <a:t>Safe work practices that employers can implement to protect workers from injuries, illnesses and fatalities include:</a:t>
            </a:r>
          </a:p>
          <a:p>
            <a:pPr lvl="1"/>
            <a:endParaRPr lang="en-US" dirty="0" smtClean="0"/>
          </a:p>
          <a:p>
            <a:pPr lvl="1"/>
            <a:r>
              <a:rPr lang="en-US" sz="2800" dirty="0" smtClean="0"/>
              <a:t>Providing </a:t>
            </a:r>
            <a:r>
              <a:rPr lang="en-US" sz="2800" dirty="0"/>
              <a:t>workers with the proper tools and equipment to do their jobs</a:t>
            </a:r>
          </a:p>
          <a:p>
            <a:pPr lvl="1"/>
            <a:r>
              <a:rPr lang="en-US" sz="2800" dirty="0"/>
              <a:t>Developing work plans that identify potential hazards and the safety measures that will be used to protect </a:t>
            </a:r>
            <a:r>
              <a:rPr lang="en-US" sz="2800" dirty="0" smtClean="0"/>
              <a:t>workers</a:t>
            </a:r>
          </a:p>
          <a:p>
            <a:pPr lvl="1"/>
            <a:endParaRPr lang="en-US" sz="2800" dirty="0"/>
          </a:p>
          <a:p>
            <a:pPr lvl="1"/>
            <a:r>
              <a:rPr lang="en-US" sz="2800" dirty="0"/>
              <a:t>Scheduling maintenance and repair jobs for warmer months</a:t>
            </a:r>
          </a:p>
          <a:p>
            <a:endParaRPr lang="en-US" dirty="0"/>
          </a:p>
        </p:txBody>
      </p:sp>
    </p:spTree>
    <p:extLst>
      <p:ext uri="{BB962C8B-B14F-4D97-AF65-F5344CB8AC3E}">
        <p14:creationId xmlns:p14="http://schemas.microsoft.com/office/powerpoint/2010/main" val="202259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Controls</a:t>
            </a:r>
            <a:endParaRPr lang="en-US" dirty="0"/>
          </a:p>
        </p:txBody>
      </p:sp>
      <p:sp>
        <p:nvSpPr>
          <p:cNvPr id="3" name="Content Placeholder 2"/>
          <p:cNvSpPr>
            <a:spLocks noGrp="1"/>
          </p:cNvSpPr>
          <p:nvPr>
            <p:ph idx="1"/>
          </p:nvPr>
        </p:nvSpPr>
        <p:spPr/>
        <p:txBody>
          <a:bodyPr>
            <a:normAutofit/>
          </a:bodyPr>
          <a:lstStyle/>
          <a:p>
            <a:pPr lvl="1"/>
            <a:endParaRPr lang="en-US" sz="2800" dirty="0" smtClean="0">
              <a:solidFill>
                <a:prstClr val="black"/>
              </a:solidFill>
            </a:endParaRPr>
          </a:p>
          <a:p>
            <a:pPr lvl="1"/>
            <a:r>
              <a:rPr lang="en-US" sz="2800" dirty="0" smtClean="0">
                <a:solidFill>
                  <a:prstClr val="black"/>
                </a:solidFill>
              </a:rPr>
              <a:t>Scheduling </a:t>
            </a:r>
            <a:r>
              <a:rPr lang="en-US" sz="2800" dirty="0">
                <a:solidFill>
                  <a:prstClr val="black"/>
                </a:solidFill>
              </a:rPr>
              <a:t>jobs that expose workers to the cold weather in the warmer part of the </a:t>
            </a:r>
            <a:r>
              <a:rPr lang="en-US" sz="2800" dirty="0" smtClean="0">
                <a:solidFill>
                  <a:prstClr val="black"/>
                </a:solidFill>
              </a:rPr>
              <a:t>day</a:t>
            </a:r>
          </a:p>
          <a:p>
            <a:pPr lvl="1"/>
            <a:endParaRPr lang="en-US" sz="2800" dirty="0">
              <a:solidFill>
                <a:prstClr val="black"/>
              </a:solidFill>
            </a:endParaRPr>
          </a:p>
          <a:p>
            <a:pPr lvl="1"/>
            <a:r>
              <a:rPr lang="en-US" sz="2800" dirty="0">
                <a:solidFill>
                  <a:prstClr val="black"/>
                </a:solidFill>
              </a:rPr>
              <a:t>Avoiding exposure to extremely cold temperatures when </a:t>
            </a:r>
            <a:r>
              <a:rPr lang="en-US" sz="2800" dirty="0" smtClean="0">
                <a:solidFill>
                  <a:prstClr val="black"/>
                </a:solidFill>
              </a:rPr>
              <a:t>possible</a:t>
            </a:r>
          </a:p>
          <a:p>
            <a:pPr lvl="1"/>
            <a:endParaRPr lang="en-US" sz="2800" dirty="0">
              <a:solidFill>
                <a:prstClr val="black"/>
              </a:solidFill>
            </a:endParaRPr>
          </a:p>
          <a:p>
            <a:pPr lvl="1"/>
            <a:r>
              <a:rPr lang="en-US" sz="2800" dirty="0">
                <a:solidFill>
                  <a:prstClr val="black"/>
                </a:solidFill>
              </a:rPr>
              <a:t>Limiting the amount of time spent outdoors on extremely cold days</a:t>
            </a:r>
            <a:endParaRPr lang="en-US" sz="2800" dirty="0">
              <a:solidFill>
                <a:prstClr val="black"/>
              </a:solidFill>
            </a:endParaRPr>
          </a:p>
        </p:txBody>
      </p:sp>
    </p:spTree>
    <p:extLst>
      <p:ext uri="{BB962C8B-B14F-4D97-AF65-F5344CB8AC3E}">
        <p14:creationId xmlns:p14="http://schemas.microsoft.com/office/powerpoint/2010/main" val="189000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Controls</a:t>
            </a:r>
            <a:endParaRPr lang="en-US" dirty="0"/>
          </a:p>
        </p:txBody>
      </p:sp>
      <p:sp>
        <p:nvSpPr>
          <p:cNvPr id="3" name="Content Placeholder 2"/>
          <p:cNvSpPr>
            <a:spLocks noGrp="1"/>
          </p:cNvSpPr>
          <p:nvPr>
            <p:ph idx="1"/>
          </p:nvPr>
        </p:nvSpPr>
        <p:spPr/>
        <p:txBody>
          <a:bodyPr>
            <a:normAutofit/>
          </a:bodyPr>
          <a:lstStyle/>
          <a:p>
            <a:r>
              <a:rPr lang="en-US" dirty="0" smtClean="0"/>
              <a:t>Using relief workers to assign extra workers for long, demanding jobs</a:t>
            </a:r>
          </a:p>
          <a:p>
            <a:r>
              <a:rPr lang="en-US" dirty="0" smtClean="0"/>
              <a:t>Providing warm areas for use during break periods</a:t>
            </a:r>
          </a:p>
          <a:p>
            <a:r>
              <a:rPr lang="en-US" dirty="0" smtClean="0"/>
              <a:t>Providing warm liquids (no alcohol) to workers</a:t>
            </a:r>
          </a:p>
          <a:p>
            <a:r>
              <a:rPr lang="en-US" dirty="0" smtClean="0"/>
              <a:t>Monitoring workers who are at risk of cold stress</a:t>
            </a:r>
          </a:p>
          <a:p>
            <a:r>
              <a:rPr lang="en-US" dirty="0" smtClean="0"/>
              <a:t>Monitoring the weather conditions during a winter storm, having a reliable means of communicating with workers and being able to stop work or evacuate when necessary</a:t>
            </a:r>
          </a:p>
          <a:p>
            <a:endParaRPr lang="en-US" dirty="0"/>
          </a:p>
        </p:txBody>
      </p:sp>
    </p:spTree>
    <p:extLst>
      <p:ext uri="{BB962C8B-B14F-4D97-AF65-F5344CB8AC3E}">
        <p14:creationId xmlns:p14="http://schemas.microsoft.com/office/powerpoint/2010/main" val="137303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Controls</a:t>
            </a:r>
            <a:endParaRPr lang="en-US" dirty="0"/>
          </a:p>
        </p:txBody>
      </p:sp>
      <p:sp>
        <p:nvSpPr>
          <p:cNvPr id="3" name="Content Placeholder 2"/>
          <p:cNvSpPr>
            <a:spLocks noGrp="1"/>
          </p:cNvSpPr>
          <p:nvPr>
            <p:ph idx="1"/>
          </p:nvPr>
        </p:nvSpPr>
        <p:spPr/>
        <p:txBody>
          <a:bodyPr>
            <a:normAutofit lnSpcReduction="10000"/>
          </a:bodyPr>
          <a:lstStyle/>
          <a:p>
            <a:r>
              <a:rPr lang="en-US" dirty="0" smtClean="0"/>
              <a:t>Acclimatizing new workers and those returning after time away from work by gradually increasing their workload, and allowing more frequent breaks in warm areas, as they build up a tolerance for working in the cold environment</a:t>
            </a:r>
          </a:p>
          <a:p>
            <a:r>
              <a:rPr lang="en-US" dirty="0" smtClean="0"/>
              <a:t>Having a means of communicating with workers, especially in remote areas</a:t>
            </a:r>
          </a:p>
          <a:p>
            <a:r>
              <a:rPr lang="en-US" dirty="0" smtClean="0"/>
              <a:t>Knowing how the community warns the public about severe weather: outdoor sirens, radio, and television</a:t>
            </a:r>
          </a:p>
          <a:p>
            <a:pPr lvl="1"/>
            <a:r>
              <a:rPr lang="en-US" dirty="0" smtClean="0"/>
              <a:t>The National Oceanic and Atmospheric Administration (NOAA) provides multiple ways to stay informed about winter storms. If you are notified of a winter storm watch, advisory or warning, follow instructions from your local authorities: </a:t>
            </a:r>
            <a:r>
              <a:rPr lang="en-US" dirty="0" smtClean="0">
                <a:hlinkClick r:id="rId2" tooltip="NOAA Weather Radio"/>
              </a:rPr>
              <a:t>NOAA Weather Radio</a:t>
            </a:r>
            <a:endParaRPr lang="en-US" dirty="0" smtClean="0"/>
          </a:p>
          <a:p>
            <a:endParaRPr lang="en-US" dirty="0"/>
          </a:p>
        </p:txBody>
      </p:sp>
    </p:spTree>
    <p:extLst>
      <p:ext uri="{BB962C8B-B14F-4D97-AF65-F5344CB8AC3E}">
        <p14:creationId xmlns:p14="http://schemas.microsoft.com/office/powerpoint/2010/main" val="396775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Dressing Properly for the Cold</a:t>
            </a:r>
            <a:endParaRPr lang="en-US" dirty="0"/>
          </a:p>
        </p:txBody>
      </p:sp>
      <p:sp>
        <p:nvSpPr>
          <p:cNvPr id="3" name="Content Placeholder 2"/>
          <p:cNvSpPr>
            <a:spLocks noGrp="1"/>
          </p:cNvSpPr>
          <p:nvPr>
            <p:ph idx="1"/>
          </p:nvPr>
        </p:nvSpPr>
        <p:spPr/>
        <p:txBody>
          <a:bodyPr>
            <a:normAutofit/>
          </a:bodyPr>
          <a:lstStyle/>
          <a:p>
            <a:r>
              <a:rPr lang="en-US" dirty="0"/>
              <a:t>Dressing properly is extremely important to preventing cold stress. When cold environments or temperatures cannot be avoided, the following would help protect workers from cold stress:</a:t>
            </a:r>
          </a:p>
          <a:p>
            <a:r>
              <a:rPr lang="en-US" dirty="0"/>
              <a:t>Wear at least three layers of loose fitting clothing. Layering provides better insulation.</a:t>
            </a:r>
          </a:p>
          <a:p>
            <a:pPr lvl="1"/>
            <a:r>
              <a:rPr lang="en-US" dirty="0"/>
              <a:t>An inner layer of wool, silk or synthetic (polypropylene) to keep moisture away from the body. Thermal wear, wool, silk or polypropylene, inner layers of clothing that will hold more body heat than cotton.</a:t>
            </a:r>
          </a:p>
          <a:p>
            <a:pPr lvl="1"/>
            <a:r>
              <a:rPr lang="en-US" dirty="0"/>
              <a:t>A middle layer of wool or synthetic to provide insulation even when wet.</a:t>
            </a:r>
          </a:p>
          <a:p>
            <a:pPr lvl="1"/>
            <a:r>
              <a:rPr lang="en-US" dirty="0"/>
              <a:t>An outer wind and rain protection layer that allows some ventilation to prevent overheating. </a:t>
            </a:r>
          </a:p>
          <a:p>
            <a:endParaRPr lang="en-US" dirty="0"/>
          </a:p>
        </p:txBody>
      </p:sp>
    </p:spTree>
    <p:extLst>
      <p:ext uri="{BB962C8B-B14F-4D97-AF65-F5344CB8AC3E}">
        <p14:creationId xmlns:p14="http://schemas.microsoft.com/office/powerpoint/2010/main" val="391720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Dressing Properly for the Cold</a:t>
            </a:r>
            <a:endParaRPr lang="en-US" dirty="0"/>
          </a:p>
        </p:txBody>
      </p:sp>
      <p:sp>
        <p:nvSpPr>
          <p:cNvPr id="3" name="Content Placeholder 2"/>
          <p:cNvSpPr>
            <a:spLocks noGrp="1"/>
          </p:cNvSpPr>
          <p:nvPr>
            <p:ph idx="1"/>
          </p:nvPr>
        </p:nvSpPr>
        <p:spPr/>
        <p:txBody>
          <a:bodyPr/>
          <a:lstStyle/>
          <a:p>
            <a:r>
              <a:rPr lang="en-US" dirty="0" smtClean="0"/>
              <a:t>Tight clothing reduces blood circulation. Warm blood needs to be circulated to the extremities. Insulated coat/jacket (water resistant if necessary)</a:t>
            </a:r>
          </a:p>
          <a:p>
            <a:r>
              <a:rPr lang="en-US" dirty="0" smtClean="0"/>
              <a:t>Knit mask to cover face and mouth (if needed)</a:t>
            </a:r>
          </a:p>
          <a:p>
            <a:r>
              <a:rPr lang="en-US" dirty="0" smtClean="0"/>
              <a:t>Hat that will cover your ears as well. A hat will help keep your whole body warmer. Hats reduce the amount of body heat that escapes from your head.</a:t>
            </a:r>
          </a:p>
          <a:p>
            <a:r>
              <a:rPr lang="en-US" dirty="0" smtClean="0"/>
              <a:t>Insulated gloves (water resistant if necessary), to protect the hands</a:t>
            </a:r>
          </a:p>
          <a:p>
            <a:r>
              <a:rPr lang="en-US" dirty="0" smtClean="0"/>
              <a:t>Insulated and waterproof boots to protect the feet</a:t>
            </a:r>
            <a:endParaRPr lang="en-US" dirty="0"/>
          </a:p>
        </p:txBody>
      </p:sp>
    </p:spTree>
    <p:extLst>
      <p:ext uri="{BB962C8B-B14F-4D97-AF65-F5344CB8AC3E}">
        <p14:creationId xmlns:p14="http://schemas.microsoft.com/office/powerpoint/2010/main" val="378148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Tips for Outdoor Workers</a:t>
            </a:r>
            <a:endParaRPr lang="en-US" dirty="0"/>
          </a:p>
        </p:txBody>
      </p:sp>
      <p:sp>
        <p:nvSpPr>
          <p:cNvPr id="3" name="Content Placeholder 2"/>
          <p:cNvSpPr>
            <a:spLocks noGrp="1"/>
          </p:cNvSpPr>
          <p:nvPr>
            <p:ph idx="1"/>
          </p:nvPr>
        </p:nvSpPr>
        <p:spPr/>
        <p:txBody>
          <a:bodyPr/>
          <a:lstStyle/>
          <a:p>
            <a:r>
              <a:rPr lang="en-US" dirty="0"/>
              <a:t>Your employer should ensure that you know the symptoms of cold stress</a:t>
            </a:r>
          </a:p>
          <a:p>
            <a:r>
              <a:rPr lang="en-US" dirty="0"/>
              <a:t>Monitor your physical condition and that of your coworkers</a:t>
            </a:r>
          </a:p>
          <a:p>
            <a:r>
              <a:rPr lang="en-US" dirty="0"/>
              <a:t>Dress appropriately for the cold</a:t>
            </a:r>
          </a:p>
          <a:p>
            <a:r>
              <a:rPr lang="en-US" dirty="0"/>
              <a:t>Stay dry in the cold because moisture or dampness, e.g. from sweating, can increase the rate of heat loss from the body</a:t>
            </a:r>
          </a:p>
          <a:p>
            <a:r>
              <a:rPr lang="en-US" dirty="0"/>
              <a:t>Keep extra clothing (including underwear) handy in case you get wet and need to change</a:t>
            </a:r>
          </a:p>
          <a:p>
            <a:r>
              <a:rPr lang="en-US" dirty="0"/>
              <a:t>Drink warm sweetened fluids (no alcohol)</a:t>
            </a:r>
          </a:p>
          <a:p>
            <a:endParaRPr lang="en-US" dirty="0"/>
          </a:p>
        </p:txBody>
      </p:sp>
    </p:spTree>
    <p:extLst>
      <p:ext uri="{BB962C8B-B14F-4D97-AF65-F5344CB8AC3E}">
        <p14:creationId xmlns:p14="http://schemas.microsoft.com/office/powerpoint/2010/main" val="118608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Weather Driving</a:t>
            </a:r>
            <a:endParaRPr lang="en-US" dirty="0"/>
          </a:p>
        </p:txBody>
      </p:sp>
      <p:sp>
        <p:nvSpPr>
          <p:cNvPr id="3" name="Content Placeholder 2"/>
          <p:cNvSpPr>
            <a:spLocks noGrp="1"/>
          </p:cNvSpPr>
          <p:nvPr>
            <p:ph idx="1"/>
          </p:nvPr>
        </p:nvSpPr>
        <p:spPr/>
        <p:txBody>
          <a:bodyPr>
            <a:normAutofit fontScale="92500" lnSpcReduction="10000"/>
          </a:bodyPr>
          <a:lstStyle/>
          <a:p>
            <a:pPr>
              <a:buFont typeface="+mj-lt"/>
              <a:buAutoNum type="arabicPeriod"/>
            </a:pPr>
            <a:r>
              <a:rPr lang="en-US" b="0" i="0" dirty="0" smtClean="0">
                <a:solidFill>
                  <a:srgbClr val="333333"/>
                </a:solidFill>
                <a:effectLst/>
                <a:latin typeface="Noto Sans"/>
              </a:rPr>
              <a:t>Ensure your car is </a:t>
            </a:r>
            <a:r>
              <a:rPr lang="en-US" b="0" i="0" dirty="0" smtClean="0">
                <a:effectLst/>
                <a:latin typeface="Noto Sans"/>
              </a:rPr>
              <a:t>road-ready</a:t>
            </a:r>
            <a:r>
              <a:rPr lang="en-US" b="0" i="0" dirty="0" smtClean="0">
                <a:solidFill>
                  <a:srgbClr val="333333"/>
                </a:solidFill>
                <a:effectLst/>
                <a:latin typeface="Noto Sans"/>
              </a:rPr>
              <a:t>; check the tires, brakes, lights, and windshield wipers.</a:t>
            </a:r>
          </a:p>
          <a:p>
            <a:pPr>
              <a:buFont typeface="+mj-lt"/>
              <a:buAutoNum type="arabicPeriod"/>
            </a:pPr>
            <a:r>
              <a:rPr lang="en-US" b="0" i="0" dirty="0" smtClean="0">
                <a:solidFill>
                  <a:srgbClr val="333333"/>
                </a:solidFill>
                <a:effectLst/>
                <a:latin typeface="Noto Sans"/>
              </a:rPr>
              <a:t>Keep the gas tank at least half-full. In extremely cold temperatures, condensation can build up in an empty tank which can cause the fuel line to freeze.</a:t>
            </a:r>
          </a:p>
          <a:p>
            <a:pPr>
              <a:buFont typeface="+mj-lt"/>
              <a:buAutoNum type="arabicPeriod"/>
            </a:pPr>
            <a:r>
              <a:rPr lang="en-US" b="0" i="0" dirty="0" smtClean="0">
                <a:solidFill>
                  <a:srgbClr val="333333"/>
                </a:solidFill>
                <a:effectLst/>
                <a:latin typeface="Noto Sans"/>
              </a:rPr>
              <a:t>Before hitting the road, clear the car’s hood, roof, and all windows and lights of frost and snow.</a:t>
            </a:r>
          </a:p>
          <a:p>
            <a:pPr>
              <a:buFont typeface="+mj-lt"/>
              <a:buAutoNum type="arabicPeriod"/>
            </a:pPr>
            <a:r>
              <a:rPr lang="en-US" b="0" i="0" dirty="0" smtClean="0">
                <a:solidFill>
                  <a:srgbClr val="333333"/>
                </a:solidFill>
                <a:effectLst/>
                <a:latin typeface="Noto Sans"/>
              </a:rPr>
              <a:t>Pack an </a:t>
            </a:r>
            <a:r>
              <a:rPr lang="en-US" b="0" i="0" dirty="0" smtClean="0">
                <a:effectLst/>
                <a:latin typeface="Noto Sans"/>
              </a:rPr>
              <a:t>emergency road kit </a:t>
            </a:r>
            <a:r>
              <a:rPr lang="en-US" b="0" i="0" dirty="0" smtClean="0">
                <a:solidFill>
                  <a:srgbClr val="333333"/>
                </a:solidFill>
                <a:effectLst/>
                <a:latin typeface="Noto Sans"/>
              </a:rPr>
              <a:t>in case of a breakdown or accident. It should include an ice scraper, shovel, flashlight, jumper cables, flares, blankets, and a first-aid kit.</a:t>
            </a:r>
          </a:p>
          <a:p>
            <a:pPr>
              <a:buFont typeface="+mj-lt"/>
              <a:buAutoNum type="arabicPeriod"/>
            </a:pPr>
            <a:r>
              <a:rPr lang="en-US" b="0" i="0" dirty="0" smtClean="0">
                <a:solidFill>
                  <a:srgbClr val="333333"/>
                </a:solidFill>
                <a:effectLst/>
                <a:latin typeface="Noto Sans"/>
              </a:rPr>
              <a:t>Check road conditions before travelling.</a:t>
            </a:r>
            <a:endParaRPr lang="en-US" dirty="0"/>
          </a:p>
        </p:txBody>
      </p:sp>
    </p:spTree>
    <p:extLst>
      <p:ext uri="{BB962C8B-B14F-4D97-AF65-F5344CB8AC3E}">
        <p14:creationId xmlns:p14="http://schemas.microsoft.com/office/powerpoint/2010/main" val="326069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Terminology</a:t>
            </a:r>
          </a:p>
          <a:p>
            <a:r>
              <a:rPr lang="en-US" dirty="0" smtClean="0"/>
              <a:t>OSHA standard</a:t>
            </a:r>
          </a:p>
          <a:p>
            <a:r>
              <a:rPr lang="en-US" dirty="0" smtClean="0"/>
              <a:t>Employer responsibilities</a:t>
            </a:r>
          </a:p>
          <a:p>
            <a:r>
              <a:rPr lang="en-US" dirty="0" smtClean="0"/>
              <a:t>Engineering controls</a:t>
            </a:r>
          </a:p>
          <a:p>
            <a:r>
              <a:rPr lang="en-US" dirty="0" smtClean="0"/>
              <a:t>Dressing properly for the Cold</a:t>
            </a:r>
          </a:p>
          <a:p>
            <a:r>
              <a:rPr lang="en-US" dirty="0" smtClean="0"/>
              <a:t>Safety Tips </a:t>
            </a:r>
            <a:r>
              <a:rPr lang="en-US" smtClean="0"/>
              <a:t>for Outdoor </a:t>
            </a:r>
            <a:r>
              <a:rPr lang="en-US" dirty="0" smtClean="0"/>
              <a:t>Workers</a:t>
            </a:r>
          </a:p>
          <a:p>
            <a:r>
              <a:rPr lang="en-US" dirty="0" smtClean="0"/>
              <a:t>Winter Weather Driving</a:t>
            </a:r>
          </a:p>
          <a:p>
            <a:r>
              <a:rPr lang="en-US" dirty="0" smtClean="0"/>
              <a:t>Electronics Safety</a:t>
            </a:r>
            <a:endParaRPr lang="en-US" dirty="0"/>
          </a:p>
        </p:txBody>
      </p:sp>
    </p:spTree>
    <p:extLst>
      <p:ext uri="{BB962C8B-B14F-4D97-AF65-F5344CB8AC3E}">
        <p14:creationId xmlns:p14="http://schemas.microsoft.com/office/powerpoint/2010/main" val="262567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Weather Driving</a:t>
            </a:r>
            <a:endParaRPr lang="en-US" dirty="0"/>
          </a:p>
        </p:txBody>
      </p:sp>
      <p:sp>
        <p:nvSpPr>
          <p:cNvPr id="3" name="Content Placeholder 2"/>
          <p:cNvSpPr>
            <a:spLocks noGrp="1"/>
          </p:cNvSpPr>
          <p:nvPr>
            <p:ph idx="1"/>
          </p:nvPr>
        </p:nvSpPr>
        <p:spPr/>
        <p:txBody>
          <a:bodyPr>
            <a:normAutofit fontScale="92500" lnSpcReduction="20000"/>
          </a:bodyPr>
          <a:lstStyle/>
          <a:p>
            <a:pPr>
              <a:buFont typeface="+mj-lt"/>
              <a:buAutoNum type="arabicPeriod"/>
            </a:pPr>
            <a:r>
              <a:rPr lang="en-US" b="0" i="0" dirty="0" smtClean="0">
                <a:solidFill>
                  <a:srgbClr val="333333"/>
                </a:solidFill>
                <a:effectLst/>
                <a:latin typeface="Noto Sans"/>
              </a:rPr>
              <a:t>If possible, postpone travel until roads have been plowed, treated, and cleared.</a:t>
            </a:r>
          </a:p>
          <a:p>
            <a:pPr>
              <a:buFont typeface="+mj-lt"/>
              <a:buAutoNum type="arabicPeriod"/>
            </a:pPr>
            <a:r>
              <a:rPr lang="en-US" b="0" i="0" dirty="0" smtClean="0">
                <a:solidFill>
                  <a:srgbClr val="333333"/>
                </a:solidFill>
                <a:effectLst/>
                <a:latin typeface="Noto Sans"/>
              </a:rPr>
              <a:t>A highway speed of 65 miles per hour may be safe in dry weather, but can be an invitation for trouble on snow and ice. Speed limits are set for optimal conditions, so adjust your speed to the weather outside.</a:t>
            </a:r>
          </a:p>
          <a:p>
            <a:pPr>
              <a:buFont typeface="+mj-lt"/>
              <a:buAutoNum type="arabicPeriod"/>
            </a:pPr>
            <a:r>
              <a:rPr lang="en-US" b="0" i="0" dirty="0" smtClean="0">
                <a:solidFill>
                  <a:srgbClr val="333333"/>
                </a:solidFill>
                <a:effectLst/>
                <a:latin typeface="Noto Sans"/>
              </a:rPr>
              <a:t>Always wear a seat belt.</a:t>
            </a:r>
          </a:p>
          <a:p>
            <a:pPr>
              <a:buFont typeface="+mj-lt"/>
              <a:buAutoNum type="arabicPeriod"/>
            </a:pPr>
            <a:r>
              <a:rPr lang="en-US" b="0" i="0" dirty="0" smtClean="0">
                <a:solidFill>
                  <a:srgbClr val="333333"/>
                </a:solidFill>
                <a:effectLst/>
                <a:latin typeface="Noto Sans"/>
              </a:rPr>
              <a:t>In wintry conditions, motorists should always drive with their headlights on for maximum visibility.</a:t>
            </a:r>
          </a:p>
          <a:p>
            <a:pPr>
              <a:buFont typeface="+mj-lt"/>
              <a:buAutoNum type="arabicPeriod"/>
            </a:pPr>
            <a:r>
              <a:rPr lang="en-US" b="0" i="0" dirty="0" smtClean="0">
                <a:solidFill>
                  <a:srgbClr val="333333"/>
                </a:solidFill>
                <a:effectLst/>
                <a:latin typeface="Noto Sans"/>
              </a:rPr>
              <a:t>On slippery roads, a vehicle will not be able to stop or turn as quickly as it would on dry pavement, so allow greater distance than usual between yourself and the vehicle ahead of you.</a:t>
            </a:r>
          </a:p>
          <a:p>
            <a:endParaRPr lang="en-US" dirty="0"/>
          </a:p>
        </p:txBody>
      </p:sp>
    </p:spTree>
    <p:extLst>
      <p:ext uri="{BB962C8B-B14F-4D97-AF65-F5344CB8AC3E}">
        <p14:creationId xmlns:p14="http://schemas.microsoft.com/office/powerpoint/2010/main" val="121294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Electronics Safety</a:t>
            </a:r>
            <a:endParaRPr lang="en-US" dirty="0"/>
          </a:p>
        </p:txBody>
      </p:sp>
      <p:sp>
        <p:nvSpPr>
          <p:cNvPr id="3" name="Content Placeholder 2"/>
          <p:cNvSpPr>
            <a:spLocks noGrp="1"/>
          </p:cNvSpPr>
          <p:nvPr>
            <p:ph idx="1"/>
          </p:nvPr>
        </p:nvSpPr>
        <p:spPr/>
        <p:txBody>
          <a:bodyPr/>
          <a:lstStyle/>
          <a:p>
            <a:endParaRPr lang="en-US" dirty="0" smtClean="0"/>
          </a:p>
          <a:p>
            <a:r>
              <a:rPr lang="en-US" dirty="0" smtClean="0"/>
              <a:t>Keep mobile phones fully charged and in inside pockets to keep warm</a:t>
            </a:r>
          </a:p>
          <a:p>
            <a:endParaRPr lang="en-US" dirty="0" smtClean="0"/>
          </a:p>
          <a:p>
            <a:pPr fontAlgn="base"/>
            <a:r>
              <a:rPr lang="en-US" sz="2400" dirty="0">
                <a:solidFill>
                  <a:srgbClr val="333333"/>
                </a:solidFill>
                <a:latin typeface="Calibri (Body)"/>
              </a:rPr>
              <a:t>Before starting up your cold laptop or another device, bring it to room temperature to prevent damage to the hard drive.</a:t>
            </a:r>
          </a:p>
          <a:p>
            <a:pPr marL="0" indent="0" fontAlgn="base">
              <a:buNone/>
            </a:pPr>
            <a:endParaRPr lang="en-US" dirty="0"/>
          </a:p>
        </p:txBody>
      </p:sp>
    </p:spTree>
    <p:extLst>
      <p:ext uri="{BB962C8B-B14F-4D97-AF65-F5344CB8AC3E}">
        <p14:creationId xmlns:p14="http://schemas.microsoft.com/office/powerpoint/2010/main" val="2378925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Electronics Safety</a:t>
            </a:r>
            <a:endParaRPr lang="en-US" dirty="0"/>
          </a:p>
        </p:txBody>
      </p:sp>
      <p:sp>
        <p:nvSpPr>
          <p:cNvPr id="3" name="Content Placeholder 2"/>
          <p:cNvSpPr>
            <a:spLocks noGrp="1"/>
          </p:cNvSpPr>
          <p:nvPr>
            <p:ph idx="1"/>
          </p:nvPr>
        </p:nvSpPr>
        <p:spPr/>
        <p:txBody>
          <a:bodyPr/>
          <a:lstStyle/>
          <a:p>
            <a:pPr lvl="0" fontAlgn="base"/>
            <a:endParaRPr lang="en-US" dirty="0">
              <a:solidFill>
                <a:srgbClr val="333333"/>
              </a:solidFill>
              <a:latin typeface="Open Sans"/>
            </a:endParaRPr>
          </a:p>
          <a:p>
            <a:pPr lvl="0" fontAlgn="base"/>
            <a:r>
              <a:rPr lang="en-US" dirty="0" smtClean="0">
                <a:solidFill>
                  <a:srgbClr val="333333"/>
                </a:solidFill>
                <a:latin typeface="Open Sans"/>
              </a:rPr>
              <a:t>Replace </a:t>
            </a:r>
            <a:r>
              <a:rPr lang="en-US" dirty="0">
                <a:solidFill>
                  <a:srgbClr val="333333"/>
                </a:solidFill>
                <a:latin typeface="Open Sans"/>
              </a:rPr>
              <a:t>a phone with a cracked screen. If you have ever had a cracked windshield, you’ve noticed that in the cold weather, the crack most likely expanded. The same thing happens to the glass on your phone. If you apply too much pressure, it is possible that the crack will expand and possibly break. Working with a cracked screen is dangerous and should be avoided.</a:t>
            </a:r>
          </a:p>
          <a:p>
            <a:endParaRPr lang="en-US" dirty="0"/>
          </a:p>
        </p:txBody>
      </p:sp>
    </p:spTree>
    <p:extLst>
      <p:ext uri="{BB962C8B-B14F-4D97-AF65-F5344CB8AC3E}">
        <p14:creationId xmlns:p14="http://schemas.microsoft.com/office/powerpoint/2010/main" val="173698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Electronics Safety</a:t>
            </a:r>
            <a:endParaRPr lang="en-US" dirty="0"/>
          </a:p>
        </p:txBody>
      </p:sp>
      <p:sp>
        <p:nvSpPr>
          <p:cNvPr id="3" name="Content Placeholder 2"/>
          <p:cNvSpPr>
            <a:spLocks noGrp="1"/>
          </p:cNvSpPr>
          <p:nvPr>
            <p:ph idx="1"/>
          </p:nvPr>
        </p:nvSpPr>
        <p:spPr/>
        <p:txBody>
          <a:bodyPr>
            <a:normAutofit/>
          </a:bodyPr>
          <a:lstStyle/>
          <a:p>
            <a:pPr fontAlgn="base"/>
            <a:r>
              <a:rPr lang="en-US" dirty="0">
                <a:solidFill>
                  <a:srgbClr val="333333"/>
                </a:solidFill>
                <a:latin typeface="Open Sans"/>
              </a:rPr>
              <a:t> If you drop your </a:t>
            </a:r>
            <a:r>
              <a:rPr lang="en-US" dirty="0" smtClean="0">
                <a:solidFill>
                  <a:srgbClr val="333333"/>
                </a:solidFill>
                <a:latin typeface="Open Sans"/>
              </a:rPr>
              <a:t>phone in </a:t>
            </a:r>
            <a:r>
              <a:rPr lang="en-US" dirty="0">
                <a:solidFill>
                  <a:srgbClr val="333333"/>
                </a:solidFill>
                <a:latin typeface="Open Sans"/>
              </a:rPr>
              <a:t>the snow, take it indoors immediately and remove the battery so it can’t ruin electric circuits. Never remove the battery while you’re still outdoors or you risk freezing any water that may have seeped into the battery compartment.</a:t>
            </a:r>
          </a:p>
          <a:p>
            <a:endParaRPr lang="en-US" dirty="0"/>
          </a:p>
        </p:txBody>
      </p:sp>
    </p:spTree>
    <p:extLst>
      <p:ext uri="{BB962C8B-B14F-4D97-AF65-F5344CB8AC3E}">
        <p14:creationId xmlns:p14="http://schemas.microsoft.com/office/powerpoint/2010/main" val="256667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Electronics Safety</a:t>
            </a:r>
            <a:endParaRPr lang="en-US" dirty="0"/>
          </a:p>
        </p:txBody>
      </p:sp>
      <p:sp>
        <p:nvSpPr>
          <p:cNvPr id="3" name="Content Placeholder 2"/>
          <p:cNvSpPr>
            <a:spLocks noGrp="1"/>
          </p:cNvSpPr>
          <p:nvPr>
            <p:ph idx="1"/>
          </p:nvPr>
        </p:nvSpPr>
        <p:spPr/>
        <p:txBody>
          <a:bodyPr/>
          <a:lstStyle/>
          <a:p>
            <a:endParaRPr lang="en-US" dirty="0" smtClean="0"/>
          </a:p>
          <a:p>
            <a:pPr lvl="0" fontAlgn="base"/>
            <a:r>
              <a:rPr lang="en-US" dirty="0">
                <a:solidFill>
                  <a:srgbClr val="333333"/>
                </a:solidFill>
                <a:latin typeface="Open Sans"/>
              </a:rPr>
              <a:t>If your device uses a SIM card, remove it to save your stored information, like address book, apps, etc. Take a clean microfiber cloth or paper towel and gently dry all surfaces. Next, place your device in an airtight container with packets of silica gel to absorb moisture. If you have no silica gel packets handy, fill a bowl with uncooked rice and bury the device in the rice, which will draw out moisture.</a:t>
            </a:r>
          </a:p>
          <a:p>
            <a:endParaRPr lang="en-US" dirty="0"/>
          </a:p>
        </p:txBody>
      </p:sp>
    </p:spTree>
    <p:extLst>
      <p:ext uri="{BB962C8B-B14F-4D97-AF65-F5344CB8AC3E}">
        <p14:creationId xmlns:p14="http://schemas.microsoft.com/office/powerpoint/2010/main" val="3497508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Electronics Safety</a:t>
            </a:r>
            <a:endParaRPr lang="en-US" dirty="0"/>
          </a:p>
        </p:txBody>
      </p:sp>
      <p:sp>
        <p:nvSpPr>
          <p:cNvPr id="3" name="Content Placeholder 2"/>
          <p:cNvSpPr>
            <a:spLocks noGrp="1"/>
          </p:cNvSpPr>
          <p:nvPr>
            <p:ph idx="1"/>
          </p:nvPr>
        </p:nvSpPr>
        <p:spPr/>
        <p:txBody>
          <a:bodyPr/>
          <a:lstStyle/>
          <a:p>
            <a:pPr fontAlgn="base"/>
            <a:r>
              <a:rPr lang="en-US" dirty="0">
                <a:solidFill>
                  <a:srgbClr val="333333"/>
                </a:solidFill>
                <a:latin typeface="Open Sans"/>
              </a:rPr>
              <a:t> Resist the urge to speed up the warming process with a hair dryer or pocket warmer. Doing so can cause the wrong parts of the laptop too warm at an artificial pace and you risk causing it to generate too much heat that can melt internal components.</a:t>
            </a:r>
          </a:p>
          <a:p>
            <a:pPr fontAlgn="base"/>
            <a:r>
              <a:rPr lang="en-US" dirty="0" smtClean="0">
                <a:solidFill>
                  <a:srgbClr val="333333"/>
                </a:solidFill>
                <a:latin typeface="Open Sans"/>
              </a:rPr>
              <a:t>Most </a:t>
            </a:r>
            <a:r>
              <a:rPr lang="en-US" dirty="0">
                <a:solidFill>
                  <a:srgbClr val="333333"/>
                </a:solidFill>
                <a:latin typeface="Open Sans"/>
              </a:rPr>
              <a:t>importantly, back up your data regularly. Data lost from a hard drive doesn’t have to mean data lost forever. Plan ahead, take precautions to avoid exposure to extremely cold temperatures and keep your devices dry.</a:t>
            </a:r>
          </a:p>
          <a:p>
            <a:endParaRPr lang="en-US" dirty="0"/>
          </a:p>
        </p:txBody>
      </p:sp>
    </p:spTree>
    <p:extLst>
      <p:ext uri="{BB962C8B-B14F-4D97-AF65-F5344CB8AC3E}">
        <p14:creationId xmlns:p14="http://schemas.microsoft.com/office/powerpoint/2010/main" val="175553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Electronics Safety</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a:latin typeface="Roboto"/>
              </a:rPr>
              <a:t>Hard drives </a:t>
            </a:r>
            <a:r>
              <a:rPr lang="en-US" dirty="0">
                <a:solidFill>
                  <a:srgbClr val="333333"/>
                </a:solidFill>
                <a:latin typeface="Roboto"/>
              </a:rPr>
              <a:t>are especially susceptible to issues when they’re cold, as the lubricants that keep the platters spinning freely can thicken when chilled. If those platters are unable to spin at their design speeds, your device may not boot properly or data written to the drive while cold can be totally unreadable later.</a:t>
            </a:r>
          </a:p>
          <a:p>
            <a:endParaRPr lang="en-US" dirty="0"/>
          </a:p>
        </p:txBody>
      </p:sp>
    </p:spTree>
    <p:extLst>
      <p:ext uri="{BB962C8B-B14F-4D97-AF65-F5344CB8AC3E}">
        <p14:creationId xmlns:p14="http://schemas.microsoft.com/office/powerpoint/2010/main" val="408682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Electronics Safety</a:t>
            </a:r>
            <a:endParaRPr lang="en-US" dirty="0"/>
          </a:p>
        </p:txBody>
      </p:sp>
      <p:sp>
        <p:nvSpPr>
          <p:cNvPr id="3" name="Content Placeholder 2"/>
          <p:cNvSpPr>
            <a:spLocks noGrp="1"/>
          </p:cNvSpPr>
          <p:nvPr>
            <p:ph idx="1"/>
          </p:nvPr>
        </p:nvSpPr>
        <p:spPr/>
        <p:txBody>
          <a:bodyPr/>
          <a:lstStyle/>
          <a:p>
            <a:endParaRPr lang="en-US" dirty="0" smtClean="0">
              <a:solidFill>
                <a:srgbClr val="333333"/>
              </a:solidFill>
              <a:latin typeface="Roboto"/>
            </a:endParaRPr>
          </a:p>
          <a:p>
            <a:r>
              <a:rPr lang="en-US" dirty="0" smtClean="0">
                <a:solidFill>
                  <a:srgbClr val="333333"/>
                </a:solidFill>
                <a:latin typeface="Roboto"/>
              </a:rPr>
              <a:t>The </a:t>
            </a:r>
            <a:r>
              <a:rPr lang="en-US" dirty="0">
                <a:solidFill>
                  <a:srgbClr val="333333"/>
                </a:solidFill>
                <a:latin typeface="Roboto"/>
              </a:rPr>
              <a:t>Lithium-ion </a:t>
            </a:r>
            <a:r>
              <a:rPr lang="en-US" dirty="0">
                <a:latin typeface="Roboto"/>
              </a:rPr>
              <a:t>batteries</a:t>
            </a:r>
            <a:r>
              <a:rPr lang="en-US" dirty="0">
                <a:solidFill>
                  <a:srgbClr val="333333"/>
                </a:solidFill>
                <a:latin typeface="Roboto"/>
              </a:rPr>
              <a:t> found in many current consumer mobile electronic devices cannot be charged at temperatures below 0°C (32°F) without causing damage.</a:t>
            </a:r>
            <a:endParaRPr lang="en-US" dirty="0"/>
          </a:p>
        </p:txBody>
      </p:sp>
    </p:spTree>
    <p:extLst>
      <p:ext uri="{BB962C8B-B14F-4D97-AF65-F5344CB8AC3E}">
        <p14:creationId xmlns:p14="http://schemas.microsoft.com/office/powerpoint/2010/main" val="2503337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lgn="ctr"/>
            <a:r>
              <a:rPr lang="en-US" dirty="0" smtClean="0"/>
              <a:t>Questions?</a:t>
            </a:r>
            <a:endParaRPr lang="en-US" dirty="0"/>
          </a:p>
        </p:txBody>
      </p:sp>
    </p:spTree>
    <p:extLst>
      <p:ext uri="{BB962C8B-B14F-4D97-AF65-F5344CB8AC3E}">
        <p14:creationId xmlns:p14="http://schemas.microsoft.com/office/powerpoint/2010/main" val="528206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Electronics Safety</a:t>
            </a:r>
            <a:endParaRPr lang="en-US" dirty="0"/>
          </a:p>
        </p:txBody>
      </p:sp>
      <p:sp>
        <p:nvSpPr>
          <p:cNvPr id="3" name="Content Placeholder 2"/>
          <p:cNvSpPr>
            <a:spLocks noGrp="1"/>
          </p:cNvSpPr>
          <p:nvPr>
            <p:ph idx="1"/>
          </p:nvPr>
        </p:nvSpPr>
        <p:spPr/>
        <p:txBody>
          <a:bodyPr/>
          <a:lstStyle/>
          <a:p>
            <a:pPr lvl="0"/>
            <a:r>
              <a:rPr lang="en-US" dirty="0">
                <a:solidFill>
                  <a:srgbClr val="333333"/>
                </a:solidFill>
                <a:latin typeface="Roboto"/>
              </a:rPr>
              <a:t>Condensation is another killer for cold electronics in areas with high humidity. Those of you who wear glasses know that going from the cold outside to a warm, cheery house can result in those glasses getting covered with condensation — you can’t see through the resulting fog on your lenses.</a:t>
            </a:r>
            <a:endParaRPr lang="en-US" dirty="0">
              <a:solidFill>
                <a:srgbClr val="333333"/>
              </a:solidFill>
              <a:latin typeface="Roboto"/>
            </a:endParaRPr>
          </a:p>
        </p:txBody>
      </p:sp>
    </p:spTree>
    <p:extLst>
      <p:ext uri="{BB962C8B-B14F-4D97-AF65-F5344CB8AC3E}">
        <p14:creationId xmlns:p14="http://schemas.microsoft.com/office/powerpoint/2010/main" val="140553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a:bodyPr>
          <a:lstStyle/>
          <a:p>
            <a:pPr fontAlgn="base"/>
            <a:endParaRPr lang="en-US" b="1" dirty="0" smtClean="0">
              <a:solidFill>
                <a:srgbClr val="222222"/>
              </a:solidFill>
              <a:latin typeface="inherit"/>
            </a:endParaRPr>
          </a:p>
          <a:p>
            <a:pPr fontAlgn="base"/>
            <a:r>
              <a:rPr lang="en-US" b="1" dirty="0" smtClean="0">
                <a:solidFill>
                  <a:srgbClr val="222222"/>
                </a:solidFill>
                <a:latin typeface="inherit"/>
              </a:rPr>
              <a:t>Blizzard</a:t>
            </a:r>
            <a:r>
              <a:rPr lang="en-US" b="1" dirty="0">
                <a:solidFill>
                  <a:srgbClr val="222222"/>
                </a:solidFill>
                <a:latin typeface="inherit"/>
              </a:rPr>
              <a:t>:</a:t>
            </a:r>
            <a:r>
              <a:rPr lang="en-US" dirty="0">
                <a:solidFill>
                  <a:srgbClr val="222222"/>
                </a:solidFill>
                <a:latin typeface="Verdana" panose="020B0604030504040204" pitchFamily="34" charset="0"/>
              </a:rPr>
              <a:t> </a:t>
            </a:r>
            <a:r>
              <a:rPr lang="en-US" i="1" dirty="0">
                <a:solidFill>
                  <a:srgbClr val="800080"/>
                </a:solidFill>
                <a:latin typeface="inherit"/>
              </a:rPr>
              <a:t>Blowing and/or falling snow</a:t>
            </a:r>
            <a:r>
              <a:rPr lang="en-US" dirty="0">
                <a:solidFill>
                  <a:srgbClr val="222222"/>
                </a:solidFill>
                <a:latin typeface="Verdana" panose="020B0604030504040204" pitchFamily="34" charset="0"/>
              </a:rPr>
              <a:t> with </a:t>
            </a:r>
            <a:r>
              <a:rPr lang="en-US" i="1" dirty="0">
                <a:solidFill>
                  <a:srgbClr val="800080"/>
                </a:solidFill>
                <a:latin typeface="inherit"/>
              </a:rPr>
              <a:t>winds of at least 35 mph</a:t>
            </a:r>
            <a:r>
              <a:rPr lang="en-US" dirty="0">
                <a:solidFill>
                  <a:srgbClr val="222222"/>
                </a:solidFill>
                <a:latin typeface="Verdana" panose="020B0604030504040204" pitchFamily="34" charset="0"/>
              </a:rPr>
              <a:t>, reducing visibilities to a </a:t>
            </a:r>
            <a:r>
              <a:rPr lang="en-US" i="1" dirty="0">
                <a:solidFill>
                  <a:srgbClr val="800080"/>
                </a:solidFill>
                <a:latin typeface="inherit"/>
              </a:rPr>
              <a:t>quarter of a mile</a:t>
            </a:r>
            <a:r>
              <a:rPr lang="en-US" dirty="0">
                <a:solidFill>
                  <a:srgbClr val="222222"/>
                </a:solidFill>
                <a:latin typeface="Verdana" panose="020B0604030504040204" pitchFamily="34" charset="0"/>
              </a:rPr>
              <a:t> or less for at least three hours. Winds lofting the current snow pack and reducing visibilities without any falling snow is called a ground blizzard.</a:t>
            </a:r>
          </a:p>
          <a:p>
            <a:pPr fontAlgn="base"/>
            <a:r>
              <a:rPr lang="en-US" b="1" dirty="0">
                <a:solidFill>
                  <a:srgbClr val="222222"/>
                </a:solidFill>
                <a:latin typeface="inherit"/>
              </a:rPr>
              <a:t>Freezing Rain:</a:t>
            </a:r>
            <a:r>
              <a:rPr lang="en-US" dirty="0">
                <a:solidFill>
                  <a:srgbClr val="222222"/>
                </a:solidFill>
                <a:latin typeface="Verdana" panose="020B0604030504040204" pitchFamily="34" charset="0"/>
              </a:rPr>
              <a:t> Caused by rain falling on surfaces with a temperature below freezing. The rain freezes upon contact with the ground. Large build-ups of ice can down trees and power lines and coat roads.</a:t>
            </a:r>
          </a:p>
          <a:p>
            <a:endParaRPr lang="en-US" dirty="0"/>
          </a:p>
        </p:txBody>
      </p:sp>
    </p:spTree>
    <p:extLst>
      <p:ext uri="{BB962C8B-B14F-4D97-AF65-F5344CB8AC3E}">
        <p14:creationId xmlns:p14="http://schemas.microsoft.com/office/powerpoint/2010/main" val="69253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pPr lvl="0" fontAlgn="base"/>
            <a:endParaRPr lang="en-US" sz="2400" b="1" dirty="0" smtClean="0">
              <a:solidFill>
                <a:srgbClr val="222222"/>
              </a:solidFill>
              <a:latin typeface="inherit"/>
            </a:endParaRPr>
          </a:p>
          <a:p>
            <a:pPr lvl="0" fontAlgn="base"/>
            <a:r>
              <a:rPr lang="en-US" sz="2400" b="1" dirty="0" smtClean="0">
                <a:solidFill>
                  <a:srgbClr val="222222"/>
                </a:solidFill>
                <a:latin typeface="inherit"/>
              </a:rPr>
              <a:t>Sleet</a:t>
            </a:r>
            <a:r>
              <a:rPr lang="en-US" sz="2400" b="1" dirty="0">
                <a:solidFill>
                  <a:srgbClr val="222222"/>
                </a:solidFill>
                <a:latin typeface="inherit"/>
              </a:rPr>
              <a:t>: </a:t>
            </a:r>
            <a:r>
              <a:rPr lang="en-US" sz="2400" dirty="0">
                <a:solidFill>
                  <a:srgbClr val="222222"/>
                </a:solidFill>
                <a:latin typeface="Verdana" panose="020B0604030504040204" pitchFamily="34" charset="0"/>
              </a:rPr>
              <a:t>Rain/melted snow that has begun refreezing when it reaches the ground. Sleet tends to be softer than hail and is easily compacted. Sleet can make roads slippery very quickly</a:t>
            </a:r>
            <a:r>
              <a:rPr lang="en-US" sz="2400" dirty="0" smtClean="0">
                <a:solidFill>
                  <a:srgbClr val="222222"/>
                </a:solidFill>
                <a:latin typeface="Verdana" panose="020B0604030504040204" pitchFamily="34" charset="0"/>
              </a:rPr>
              <a:t>.</a:t>
            </a:r>
          </a:p>
          <a:p>
            <a:pPr lvl="0" fontAlgn="base"/>
            <a:endParaRPr lang="en-US" sz="2400" dirty="0">
              <a:solidFill>
                <a:srgbClr val="222222"/>
              </a:solidFill>
              <a:latin typeface="Verdana" panose="020B0604030504040204" pitchFamily="34" charset="0"/>
            </a:endParaRPr>
          </a:p>
          <a:p>
            <a:pPr lvl="0" fontAlgn="base"/>
            <a:r>
              <a:rPr lang="en-US" sz="2400" b="1" dirty="0">
                <a:solidFill>
                  <a:srgbClr val="222222"/>
                </a:solidFill>
                <a:latin typeface="inherit"/>
              </a:rPr>
              <a:t>Wind Chill: </a:t>
            </a:r>
            <a:r>
              <a:rPr lang="en-US" sz="2400" dirty="0">
                <a:solidFill>
                  <a:srgbClr val="222222"/>
                </a:solidFill>
                <a:latin typeface="Verdana" panose="020B0604030504040204" pitchFamily="34" charset="0"/>
              </a:rPr>
              <a:t>The </a:t>
            </a:r>
            <a:r>
              <a:rPr lang="en-US" sz="2400" i="1" dirty="0">
                <a:solidFill>
                  <a:srgbClr val="800080"/>
                </a:solidFill>
                <a:latin typeface="inherit"/>
              </a:rPr>
              <a:t>apparent temperature</a:t>
            </a:r>
            <a:r>
              <a:rPr lang="en-US" sz="2400" dirty="0">
                <a:solidFill>
                  <a:srgbClr val="222222"/>
                </a:solidFill>
                <a:latin typeface="Verdana" panose="020B0604030504040204" pitchFamily="34" charset="0"/>
              </a:rPr>
              <a:t> the body feels when wind is factored into the equation.</a:t>
            </a:r>
          </a:p>
          <a:p>
            <a:endParaRPr lang="en-US" dirty="0"/>
          </a:p>
        </p:txBody>
      </p:sp>
    </p:spTree>
    <p:extLst>
      <p:ext uri="{BB962C8B-B14F-4D97-AF65-F5344CB8AC3E}">
        <p14:creationId xmlns:p14="http://schemas.microsoft.com/office/powerpoint/2010/main" val="377856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Chill</a:t>
            </a:r>
            <a:endParaRPr lang="en-US" dirty="0"/>
          </a:p>
        </p:txBody>
      </p:sp>
      <p:sp>
        <p:nvSpPr>
          <p:cNvPr id="3" name="Content Placeholder 2"/>
          <p:cNvSpPr>
            <a:spLocks noGrp="1"/>
          </p:cNvSpPr>
          <p:nvPr>
            <p:ph idx="1"/>
          </p:nvPr>
        </p:nvSpPr>
        <p:spPr/>
        <p:txBody>
          <a:bodyPr/>
          <a:lstStyle/>
          <a:p>
            <a:pPr marL="0" indent="0">
              <a:buNone/>
            </a:pPr>
            <a:endParaRPr lang="en-US" dirty="0" smtClean="0">
              <a:solidFill>
                <a:srgbClr val="393939"/>
              </a:solidFill>
              <a:latin typeface="-apple-system"/>
            </a:endParaRPr>
          </a:p>
          <a:p>
            <a:pPr marL="0" indent="0">
              <a:buNone/>
            </a:pPr>
            <a:r>
              <a:rPr lang="en-US" dirty="0">
                <a:solidFill>
                  <a:srgbClr val="393939"/>
                </a:solidFill>
                <a:latin typeface="-apple-system"/>
              </a:rPr>
              <a:t>W</a:t>
            </a:r>
            <a:r>
              <a:rPr lang="en-US" dirty="0" smtClean="0">
                <a:solidFill>
                  <a:srgbClr val="393939"/>
                </a:solidFill>
                <a:latin typeface="-apple-system"/>
              </a:rPr>
              <a:t>ind </a:t>
            </a:r>
            <a:r>
              <a:rPr lang="en-US" dirty="0">
                <a:solidFill>
                  <a:srgbClr val="393939"/>
                </a:solidFill>
                <a:latin typeface="-apple-system"/>
              </a:rPr>
              <a:t>strips away the thin layer of warm air above your skin. The stronger the wind, the more heat lost from your body, and the colder it will feel. </a:t>
            </a:r>
            <a:endParaRPr lang="en-US" dirty="0" smtClean="0">
              <a:solidFill>
                <a:srgbClr val="393939"/>
              </a:solidFill>
              <a:latin typeface="-apple-system"/>
            </a:endParaRPr>
          </a:p>
          <a:p>
            <a:pPr marL="0" indent="0">
              <a:buNone/>
            </a:pPr>
            <a:r>
              <a:rPr lang="en-US" dirty="0" smtClean="0">
                <a:solidFill>
                  <a:srgbClr val="393939"/>
                </a:solidFill>
                <a:latin typeface="-apple-system"/>
              </a:rPr>
              <a:t>When </a:t>
            </a:r>
            <a:r>
              <a:rPr lang="en-US" dirty="0">
                <a:solidFill>
                  <a:srgbClr val="393939"/>
                </a:solidFill>
                <a:latin typeface="-apple-system"/>
              </a:rPr>
              <a:t>the winds are light, it will feel closer to the actual air temperature.</a:t>
            </a:r>
            <a:endParaRPr lang="en-US" dirty="0"/>
          </a:p>
        </p:txBody>
      </p:sp>
    </p:spTree>
    <p:extLst>
      <p:ext uri="{BB962C8B-B14F-4D97-AF65-F5344CB8AC3E}">
        <p14:creationId xmlns:p14="http://schemas.microsoft.com/office/powerpoint/2010/main" val="204343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Content Placeholder 14"/>
          <p:cNvPicPr>
            <a:picLocks noGrp="1" noChangeAspect="1"/>
          </p:cNvPicPr>
          <p:nvPr>
            <p:ph idx="1"/>
          </p:nvPr>
        </p:nvPicPr>
        <p:blipFill>
          <a:blip r:embed="rId2"/>
          <a:stretch>
            <a:fillRect/>
          </a:stretch>
        </p:blipFill>
        <p:spPr>
          <a:xfrm>
            <a:off x="2740148" y="1825625"/>
            <a:ext cx="6711704" cy="4351338"/>
          </a:xfrm>
          <a:prstGeom prst="rect">
            <a:avLst/>
          </a:prstGeom>
        </p:spPr>
      </p:pic>
    </p:spTree>
    <p:extLst>
      <p:ext uri="{BB962C8B-B14F-4D97-AF65-F5344CB8AC3E}">
        <p14:creationId xmlns:p14="http://schemas.microsoft.com/office/powerpoint/2010/main" val="2762744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0" i="0" dirty="0" smtClean="0">
                <a:solidFill>
                  <a:srgbClr val="000000"/>
                </a:solidFill>
                <a:effectLst/>
                <a:latin typeface="Helvetica Neue"/>
              </a:rPr>
              <a:t> Although OSHA does not have a specific standard that covers working in cold environments, employers have a responsibility to provide workers with employment and a place of employment which are free from recognized hazards, including winter weather related hazards, which are causing or are likely to cause death or serious physical harm to them (</a:t>
            </a:r>
            <a:r>
              <a:rPr lang="en-US" b="0" i="0" u="none" strike="noStrike" dirty="0" smtClean="0">
                <a:solidFill>
                  <a:srgbClr val="800080"/>
                </a:solidFill>
                <a:effectLst/>
                <a:latin typeface="Helvetica Neue"/>
                <a:hlinkClick r:id="rId2" tooltip="Section 5(a)(1) of the Occupational Safety and Health Act of 1970"/>
              </a:rPr>
              <a:t>Section 5(a)(1) of the Occupational Safety and Health Act of 1970</a:t>
            </a:r>
            <a:r>
              <a:rPr lang="en-US" b="0" i="0" dirty="0" smtClean="0">
                <a:solidFill>
                  <a:srgbClr val="000000"/>
                </a:solidFill>
                <a:effectLst/>
                <a:latin typeface="Helvetica Neue"/>
              </a:rPr>
              <a:t>).</a:t>
            </a:r>
            <a:endParaRPr lang="en-US" dirty="0"/>
          </a:p>
        </p:txBody>
      </p:sp>
    </p:spTree>
    <p:extLst>
      <p:ext uri="{BB962C8B-B14F-4D97-AF65-F5344CB8AC3E}">
        <p14:creationId xmlns:p14="http://schemas.microsoft.com/office/powerpoint/2010/main" val="257669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Responsibility</a:t>
            </a:r>
            <a:endParaRPr lang="en-US" dirty="0"/>
          </a:p>
        </p:txBody>
      </p:sp>
      <p:sp>
        <p:nvSpPr>
          <p:cNvPr id="3" name="Content Placeholder 2"/>
          <p:cNvSpPr>
            <a:spLocks noGrp="1"/>
          </p:cNvSpPr>
          <p:nvPr>
            <p:ph idx="1"/>
          </p:nvPr>
        </p:nvSpPr>
        <p:spPr/>
        <p:txBody>
          <a:bodyPr>
            <a:normAutofit/>
          </a:bodyPr>
          <a:lstStyle/>
          <a:p>
            <a:r>
              <a:rPr lang="en-US" dirty="0"/>
              <a:t>At a minimum train workers on:</a:t>
            </a:r>
          </a:p>
          <a:p>
            <a:r>
              <a:rPr lang="en-US" dirty="0"/>
              <a:t>Cold Stress:</a:t>
            </a:r>
          </a:p>
          <a:p>
            <a:pPr lvl="1"/>
            <a:r>
              <a:rPr lang="en-US" dirty="0"/>
              <a:t>How to recognize the symptoms of cold </a:t>
            </a:r>
            <a:r>
              <a:rPr lang="en-US" dirty="0" smtClean="0"/>
              <a:t>stress and preventing </a:t>
            </a:r>
            <a:r>
              <a:rPr lang="en-US" dirty="0"/>
              <a:t>cold stress injuries and </a:t>
            </a:r>
            <a:r>
              <a:rPr lang="en-US" dirty="0" smtClean="0"/>
              <a:t>illnesses</a:t>
            </a:r>
          </a:p>
          <a:p>
            <a:pPr lvl="1"/>
            <a:endParaRPr lang="en-US" dirty="0"/>
          </a:p>
          <a:p>
            <a:pPr lvl="1"/>
            <a:r>
              <a:rPr lang="en-US" dirty="0"/>
              <a:t>The importance of self-monitoring and monitoring coworkers for </a:t>
            </a:r>
            <a:r>
              <a:rPr lang="en-US" dirty="0" smtClean="0"/>
              <a:t>symptoms</a:t>
            </a:r>
          </a:p>
          <a:p>
            <a:pPr lvl="1"/>
            <a:endParaRPr lang="en-US" dirty="0"/>
          </a:p>
          <a:p>
            <a:pPr lvl="1"/>
            <a:r>
              <a:rPr lang="en-US" dirty="0"/>
              <a:t>First aid and how to call for additional medical assistance in an </a:t>
            </a:r>
            <a:r>
              <a:rPr lang="en-US" dirty="0" smtClean="0"/>
              <a:t>emergency</a:t>
            </a:r>
          </a:p>
          <a:p>
            <a:pPr lvl="1"/>
            <a:endParaRPr lang="en-US" dirty="0"/>
          </a:p>
          <a:p>
            <a:pPr lvl="1"/>
            <a:r>
              <a:rPr lang="en-US" dirty="0"/>
              <a:t>How to select proper clothing for cold, wet, and windy conditions</a:t>
            </a:r>
          </a:p>
          <a:p>
            <a:endParaRPr lang="en-US" dirty="0"/>
          </a:p>
        </p:txBody>
      </p:sp>
    </p:spTree>
    <p:extLst>
      <p:ext uri="{BB962C8B-B14F-4D97-AF65-F5344CB8AC3E}">
        <p14:creationId xmlns:p14="http://schemas.microsoft.com/office/powerpoint/2010/main" val="97850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Responsibility</a:t>
            </a:r>
            <a:endParaRPr lang="en-US" dirty="0"/>
          </a:p>
        </p:txBody>
      </p:sp>
      <p:sp>
        <p:nvSpPr>
          <p:cNvPr id="3" name="Content Placeholder 2"/>
          <p:cNvSpPr>
            <a:spLocks noGrp="1"/>
          </p:cNvSpPr>
          <p:nvPr>
            <p:ph idx="1"/>
          </p:nvPr>
        </p:nvSpPr>
        <p:spPr/>
        <p:txBody>
          <a:bodyPr/>
          <a:lstStyle/>
          <a:p>
            <a:r>
              <a:rPr lang="en-US" dirty="0" smtClean="0"/>
              <a:t>Other winter weather related hazards that workers may be exposed to, for example, slippery roads and surfaces, windy conditions, and downed power </a:t>
            </a:r>
            <a:r>
              <a:rPr lang="en-US" dirty="0" smtClean="0"/>
              <a:t>lines</a:t>
            </a:r>
          </a:p>
          <a:p>
            <a:endParaRPr lang="en-US" dirty="0" smtClean="0"/>
          </a:p>
          <a:p>
            <a:pPr lvl="1"/>
            <a:r>
              <a:rPr lang="en-US" dirty="0" smtClean="0"/>
              <a:t>Education on hazard recognition</a:t>
            </a:r>
          </a:p>
          <a:p>
            <a:pPr lvl="1"/>
            <a:endParaRPr lang="en-US" dirty="0" smtClean="0"/>
          </a:p>
          <a:p>
            <a:pPr lvl="1"/>
            <a:r>
              <a:rPr lang="en-US" dirty="0" smtClean="0"/>
              <a:t>How workers will be protected: engineering controls, safe work practices and proper selection of equipment, including personal protective equipment</a:t>
            </a:r>
          </a:p>
          <a:p>
            <a:endParaRPr lang="en-US" dirty="0"/>
          </a:p>
        </p:txBody>
      </p:sp>
    </p:spTree>
    <p:extLst>
      <p:ext uri="{BB962C8B-B14F-4D97-AF65-F5344CB8AC3E}">
        <p14:creationId xmlns:p14="http://schemas.microsoft.com/office/powerpoint/2010/main" val="3691102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15889</TotalTime>
  <Words>1264</Words>
  <Application>Microsoft Office PowerPoint</Application>
  <PresentationFormat>Widescreen</PresentationFormat>
  <Paragraphs>134</Paragraphs>
  <Slides>29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-apple-system</vt:lpstr>
      <vt:lpstr>Arial</vt:lpstr>
      <vt:lpstr>Calibri</vt:lpstr>
      <vt:lpstr>Calibri (Body)</vt:lpstr>
      <vt:lpstr>Calibri Light</vt:lpstr>
      <vt:lpstr>Helvetica Neue</vt:lpstr>
      <vt:lpstr>inherit</vt:lpstr>
      <vt:lpstr>Noto Sans</vt:lpstr>
      <vt:lpstr>Open Sans</vt:lpstr>
      <vt:lpstr>Roboto</vt:lpstr>
      <vt:lpstr>Verdana</vt:lpstr>
      <vt:lpstr>Office Theme</vt:lpstr>
      <vt:lpstr>Winter Weather Tips</vt:lpstr>
      <vt:lpstr>PowerPoint Presentation</vt:lpstr>
      <vt:lpstr>Terminology</vt:lpstr>
      <vt:lpstr>Terminology</vt:lpstr>
      <vt:lpstr>Wind Chill</vt:lpstr>
      <vt:lpstr>PowerPoint Presentation</vt:lpstr>
      <vt:lpstr>PowerPoint Presentation</vt:lpstr>
      <vt:lpstr>Employer Responsibility</vt:lpstr>
      <vt:lpstr>Employer Responsibility</vt:lpstr>
      <vt:lpstr>Engineering Controls</vt:lpstr>
      <vt:lpstr>Engineering Controls</vt:lpstr>
      <vt:lpstr>Engineering Controls</vt:lpstr>
      <vt:lpstr>Engineering Controls</vt:lpstr>
      <vt:lpstr>Engineering Controls</vt:lpstr>
      <vt:lpstr>Engineering Controls</vt:lpstr>
      <vt:lpstr>Dressing Properly for the Cold</vt:lpstr>
      <vt:lpstr>Dressing Properly for the Cold</vt:lpstr>
      <vt:lpstr>Safety Tips for Outdoor Workers</vt:lpstr>
      <vt:lpstr>Winter Weather Driving</vt:lpstr>
      <vt:lpstr>Winter Weather Driving</vt:lpstr>
      <vt:lpstr>Electronics Safety</vt:lpstr>
      <vt:lpstr>Electronics Safety</vt:lpstr>
      <vt:lpstr>Electronics Safety</vt:lpstr>
      <vt:lpstr>Electronics Safety</vt:lpstr>
      <vt:lpstr>Electronics Safety</vt:lpstr>
      <vt:lpstr>Electronics Safety</vt:lpstr>
      <vt:lpstr>Electronics Safety</vt:lpstr>
      <vt:lpstr>PowerPoint Presentation</vt:lpstr>
      <vt:lpstr>Electronics Safety</vt:lpstr>
    </vt:vector>
  </TitlesOfParts>
  <Company>Upper Valley Career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Weather Tips</dc:title>
  <dc:creator>Mariana Patton</dc:creator>
  <cp:lastModifiedBy>Mariana Patton</cp:lastModifiedBy>
  <cp:revision>11</cp:revision>
  <dcterms:created xsi:type="dcterms:W3CDTF">2019-12-09T14:50:50Z</dcterms:created>
  <dcterms:modified xsi:type="dcterms:W3CDTF">2020-01-07T17:53:48Z</dcterms:modified>
</cp:coreProperties>
</file>